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49"/>
  </p:notesMasterIdLst>
  <p:sldIdLst>
    <p:sldId id="256" r:id="rId2"/>
    <p:sldId id="485" r:id="rId3"/>
    <p:sldId id="486" r:id="rId4"/>
    <p:sldId id="487" r:id="rId5"/>
    <p:sldId id="488" r:id="rId6"/>
    <p:sldId id="489" r:id="rId7"/>
    <p:sldId id="499" r:id="rId8"/>
    <p:sldId id="507" r:id="rId9"/>
    <p:sldId id="509" r:id="rId10"/>
    <p:sldId id="508" r:id="rId11"/>
    <p:sldId id="500" r:id="rId12"/>
    <p:sldId id="490" r:id="rId13"/>
    <p:sldId id="494" r:id="rId14"/>
    <p:sldId id="493" r:id="rId15"/>
    <p:sldId id="492" r:id="rId16"/>
    <p:sldId id="491" r:id="rId17"/>
    <p:sldId id="495" r:id="rId18"/>
    <p:sldId id="496" r:id="rId19"/>
    <p:sldId id="497" r:id="rId20"/>
    <p:sldId id="498" r:id="rId21"/>
    <p:sldId id="501" r:id="rId22"/>
    <p:sldId id="502" r:id="rId23"/>
    <p:sldId id="529" r:id="rId24"/>
    <p:sldId id="510" r:id="rId25"/>
    <p:sldId id="503" r:id="rId26"/>
    <p:sldId id="504" r:id="rId27"/>
    <p:sldId id="505" r:id="rId28"/>
    <p:sldId id="506" r:id="rId29"/>
    <p:sldId id="527" r:id="rId30"/>
    <p:sldId id="528" r:id="rId31"/>
    <p:sldId id="482" r:id="rId32"/>
    <p:sldId id="511" r:id="rId33"/>
    <p:sldId id="512" r:id="rId34"/>
    <p:sldId id="513" r:id="rId35"/>
    <p:sldId id="514" r:id="rId36"/>
    <p:sldId id="515" r:id="rId37"/>
    <p:sldId id="516" r:id="rId38"/>
    <p:sldId id="518" r:id="rId39"/>
    <p:sldId id="517" r:id="rId40"/>
    <p:sldId id="519" r:id="rId41"/>
    <p:sldId id="520" r:id="rId42"/>
    <p:sldId id="521" r:id="rId43"/>
    <p:sldId id="483" r:id="rId44"/>
    <p:sldId id="526" r:id="rId45"/>
    <p:sldId id="523" r:id="rId46"/>
    <p:sldId id="524" r:id="rId47"/>
    <p:sldId id="525" r:id="rId48"/>
  </p:sldIdLst>
  <p:sldSz cx="12192000" cy="6858000"/>
  <p:notesSz cx="6858000" cy="9144000"/>
  <p:embeddedFontLst>
    <p:embeddedFont>
      <p:font typeface="Montserrat" charset="0"/>
      <p:regular r:id="rId50"/>
      <p:bold r:id="rId51"/>
    </p:embeddedFont>
    <p:embeddedFont>
      <p:font typeface="Open Sans" pitchFamily="3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9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769FC4-10C4-4234-9E50-739B7F5AF152}">
  <a:tblStyle styleId="{A5769FC4-10C4-4234-9E50-739B7F5AF15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>
      <p:cViewPr>
        <p:scale>
          <a:sx n="75" d="100"/>
          <a:sy n="75" d="100"/>
        </p:scale>
        <p:origin x="-366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34244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591267" y="3874952"/>
            <a:ext cx="8206000" cy="1583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800"/>
            </a:lvl1pPr>
            <a:lvl2pPr lvl="1" algn="ctr">
              <a:spcBef>
                <a:spcPts val="0"/>
              </a:spcBef>
              <a:buSzPct val="100000"/>
              <a:defRPr sz="5800"/>
            </a:lvl2pPr>
            <a:lvl3pPr lvl="2" algn="ctr">
              <a:spcBef>
                <a:spcPts val="0"/>
              </a:spcBef>
              <a:buSzPct val="100000"/>
              <a:defRPr sz="5800"/>
            </a:lvl3pPr>
            <a:lvl4pPr lvl="3" algn="ctr">
              <a:spcBef>
                <a:spcPts val="0"/>
              </a:spcBef>
              <a:buSzPct val="100000"/>
              <a:defRPr sz="5800"/>
            </a:lvl4pPr>
            <a:lvl5pPr lvl="4" algn="ctr">
              <a:spcBef>
                <a:spcPts val="0"/>
              </a:spcBef>
              <a:buSzPct val="100000"/>
              <a:defRPr sz="5800"/>
            </a:lvl5pPr>
            <a:lvl6pPr lvl="5" algn="ctr">
              <a:spcBef>
                <a:spcPts val="0"/>
              </a:spcBef>
              <a:buSzPct val="100000"/>
              <a:defRPr sz="5800"/>
            </a:lvl6pPr>
            <a:lvl7pPr lvl="6" algn="ctr">
              <a:spcBef>
                <a:spcPts val="0"/>
              </a:spcBef>
              <a:buSzPct val="100000"/>
              <a:defRPr sz="5800"/>
            </a:lvl7pPr>
            <a:lvl8pPr lvl="7" algn="ctr">
              <a:spcBef>
                <a:spcPts val="0"/>
              </a:spcBef>
              <a:buSzPct val="100000"/>
              <a:defRPr sz="5800"/>
            </a:lvl8pPr>
            <a:lvl9pPr lvl="8" algn="ctr">
              <a:spcBef>
                <a:spcPts val="0"/>
              </a:spcBef>
              <a:buSzPct val="100000"/>
              <a:defRPr sz="5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74737" y="5857226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Gold">
    <p:bg>
      <p:bgPr>
        <a:solidFill>
          <a:srgbClr val="ED9E4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754370" y="2111126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42237" y="4658726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774737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Teal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018400" y="2882403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</a:p>
        </p:txBody>
      </p:sp>
      <p:sp>
        <p:nvSpPr>
          <p:cNvPr id="22" name="Shape 22"/>
          <p:cNvSpPr/>
          <p:nvPr/>
        </p:nvSpPr>
        <p:spPr>
          <a:xfrm>
            <a:off x="3445700" y="6087477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3" name="Shape 23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596828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49270" y="2507727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1490902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- Gold">
    <p:bg>
      <p:bgPr>
        <a:solidFill>
          <a:srgbClr val="ED9E46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84937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Gold">
    <p:bg>
      <p:bgPr>
        <a:solidFill>
          <a:srgbClr val="ED9E46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018400" y="2882403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 rtl="0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6" name="Shape 26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</a:p>
        </p:txBody>
      </p:sp>
      <p:sp>
        <p:nvSpPr>
          <p:cNvPr id="27" name="Shape 27"/>
          <p:cNvSpPr/>
          <p:nvPr/>
        </p:nvSpPr>
        <p:spPr>
          <a:xfrm>
            <a:off x="3445700" y="6087477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8" name="Shape 28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22837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68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Gold">
    <p:bg>
      <p:bgPr>
        <a:solidFill>
          <a:srgbClr val="ED9E46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56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596828"/>
            <a:ext cx="10972800" cy="1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49270" y="2507727"/>
            <a:ext cx="10693599" cy="3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63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685800" y="2971800"/>
            <a:ext cx="11506200" cy="27157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IN" dirty="0" smtClean="0"/>
              <a:t>RNN – </a:t>
            </a:r>
            <a:r>
              <a:rPr lang="en-IN" sz="4800" dirty="0" smtClean="0"/>
              <a:t>Recurrent Neural Network</a:t>
            </a:r>
            <a:endParaRPr lang="en" sz="4800" dirty="0"/>
          </a:p>
        </p:txBody>
      </p:sp>
      <p:pic>
        <p:nvPicPr>
          <p:cNvPr id="1026" name="Picture 2" descr="C:\Users\dell\Desktop\ML_Resumes\1-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1" y="533400"/>
            <a:ext cx="4838699" cy="269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RNN </a:t>
            </a:r>
            <a:r>
              <a:rPr lang="en-IN" dirty="0">
                <a:solidFill>
                  <a:srgbClr val="FFC000"/>
                </a:solidFill>
              </a:rPr>
              <a:t>- COMPUTATIONAL GRAPH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863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2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</a:t>
            </a:r>
            <a:r>
              <a:rPr lang="en-IN" dirty="0" smtClean="0">
                <a:solidFill>
                  <a:srgbClr val="FFC000"/>
                </a:solidFill>
              </a:rPr>
              <a:t>TANH FUNCTION 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07727"/>
            <a:ext cx="11734800" cy="4197873"/>
          </a:xfrm>
        </p:spPr>
        <p:txBody>
          <a:bodyPr/>
          <a:lstStyle/>
          <a:p>
            <a:r>
              <a:rPr lang="en-IN" b="1" dirty="0" smtClean="0"/>
              <a:t> </a:t>
            </a:r>
            <a:r>
              <a:rPr lang="en-IN" b="1" dirty="0" err="1" smtClean="0"/>
              <a:t>Tanh</a:t>
            </a:r>
            <a:r>
              <a:rPr lang="en-IN" dirty="0"/>
              <a:t> or hyperbolic tangent Activation Function</a:t>
            </a:r>
          </a:p>
          <a:p>
            <a:endParaRPr lang="en-IN" dirty="0" smtClean="0"/>
          </a:p>
          <a:p>
            <a:r>
              <a:rPr lang="en-IN" b="1" dirty="0" smtClean="0"/>
              <a:t> </a:t>
            </a:r>
            <a:r>
              <a:rPr lang="en-IN" b="1" dirty="0" err="1" smtClean="0"/>
              <a:t>tanh</a:t>
            </a:r>
            <a:r>
              <a:rPr lang="en-IN" dirty="0"/>
              <a:t> is also like logistic sigmoid but </a:t>
            </a:r>
            <a:r>
              <a:rPr lang="en-IN" dirty="0" smtClean="0"/>
              <a:t>better</a:t>
            </a:r>
          </a:p>
          <a:p>
            <a:endParaRPr lang="en-IN" dirty="0"/>
          </a:p>
          <a:p>
            <a:r>
              <a:rPr lang="en-IN" dirty="0" smtClean="0"/>
              <a:t> A</a:t>
            </a:r>
            <a:r>
              <a:rPr lang="en-IN" dirty="0"/>
              <a:t> </a:t>
            </a:r>
            <a:r>
              <a:rPr lang="en-IN" b="1" dirty="0" err="1"/>
              <a:t>tanh</a:t>
            </a:r>
            <a:r>
              <a:rPr lang="en-IN" dirty="0"/>
              <a:t> function ensures that the values stay </a:t>
            </a:r>
            <a:endParaRPr lang="en-IN" dirty="0" smtClean="0"/>
          </a:p>
          <a:p>
            <a:pPr>
              <a:buNone/>
            </a:pPr>
            <a:r>
              <a:rPr lang="en-IN" b="1" dirty="0">
                <a:solidFill>
                  <a:srgbClr val="FFC000"/>
                </a:solidFill>
              </a:rPr>
              <a:t> </a:t>
            </a:r>
            <a:r>
              <a:rPr lang="en-IN" b="1" dirty="0" smtClean="0">
                <a:solidFill>
                  <a:srgbClr val="FFC000"/>
                </a:solidFill>
              </a:rPr>
              <a:t>between </a:t>
            </a:r>
            <a:r>
              <a:rPr lang="en-IN" b="1" dirty="0">
                <a:solidFill>
                  <a:srgbClr val="FFC000"/>
                </a:solidFill>
              </a:rPr>
              <a:t>-1 and 1</a:t>
            </a:r>
            <a:r>
              <a:rPr lang="en-IN" dirty="0"/>
              <a:t>, thus regulating the output </a:t>
            </a:r>
            <a:endParaRPr lang="en-IN" dirty="0" smtClean="0"/>
          </a:p>
          <a:p>
            <a:pPr>
              <a:buNone/>
            </a:pPr>
            <a:r>
              <a:rPr lang="en-IN" dirty="0"/>
              <a:t> </a:t>
            </a:r>
            <a:r>
              <a:rPr lang="en-IN" dirty="0" smtClean="0"/>
              <a:t>of </a:t>
            </a:r>
            <a:r>
              <a:rPr lang="en-IN" dirty="0"/>
              <a:t>the neural network. 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124200"/>
            <a:ext cx="320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TYPES OF </a:t>
            </a:r>
            <a:r>
              <a:rPr lang="en-IN" dirty="0" smtClean="0"/>
              <a:t>RECURRENT NEURAL NETWORK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4F1B97F-C109-48ED-8CC5-AFF32143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395"/>
            <a:ext cx="12115800" cy="47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C6AEF0-6B6C-4D87-948B-AA73F10C3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" y="0"/>
            <a:ext cx="12124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3BB6DC9-6B0D-49F6-A0A4-D2D628E5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57D4725-8C95-43F4-B139-7DF181FDF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38100"/>
            <a:ext cx="1220094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GRADIENT</a:t>
            </a:r>
            <a:r>
              <a:rPr lang="en-IN" dirty="0" smtClean="0"/>
              <a:t> PROBLEM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2057400"/>
            <a:ext cx="12039600" cy="46481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dirty="0" smtClean="0"/>
              <a:t>  </a:t>
            </a:r>
            <a:r>
              <a:rPr lang="en-IN" sz="2400" dirty="0" err="1" smtClean="0"/>
              <a:t>Feedforward</a:t>
            </a:r>
            <a:r>
              <a:rPr lang="en-IN" sz="2400" dirty="0" smtClean="0"/>
              <a:t> </a:t>
            </a:r>
            <a:r>
              <a:rPr lang="en-IN" sz="2400" dirty="0"/>
              <a:t>neural networks is to back-propagate error </a:t>
            </a:r>
            <a:r>
              <a:rPr lang="en-IN" sz="2400" dirty="0" smtClean="0"/>
              <a:t>and update </a:t>
            </a:r>
            <a:r>
              <a:rPr lang="en-IN" sz="2400" dirty="0"/>
              <a:t>the network weights</a:t>
            </a:r>
            <a:r>
              <a:rPr lang="en-IN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IN" sz="2400" dirty="0" smtClean="0"/>
          </a:p>
          <a:p>
            <a:pPr>
              <a:lnSpc>
                <a:spcPct val="150000"/>
              </a:lnSpc>
            </a:pPr>
            <a:r>
              <a:rPr lang="en-IN" sz="2400" dirty="0" smtClean="0"/>
              <a:t>  Back-propagation </a:t>
            </a:r>
            <a:r>
              <a:rPr lang="en-IN" sz="2400" dirty="0"/>
              <a:t>breaks down in a recurrent neural </a:t>
            </a:r>
            <a:r>
              <a:rPr lang="en-IN" sz="2400" dirty="0" smtClean="0"/>
              <a:t>network, because </a:t>
            </a:r>
            <a:r>
              <a:rPr lang="en-IN" sz="2400" dirty="0"/>
              <a:t>of the recurrent or loop connections</a:t>
            </a:r>
            <a:r>
              <a:rPr lang="en-IN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 smtClean="0"/>
              <a:t>  This </a:t>
            </a:r>
            <a:r>
              <a:rPr lang="en-IN" sz="2400" dirty="0"/>
              <a:t>was addressed with a </a:t>
            </a:r>
            <a:r>
              <a:rPr lang="en-IN" sz="2400" dirty="0" smtClean="0"/>
              <a:t>modification </a:t>
            </a:r>
            <a:r>
              <a:rPr lang="en-IN" sz="2400" dirty="0"/>
              <a:t>of </a:t>
            </a:r>
            <a:r>
              <a:rPr lang="en-IN" sz="2400" dirty="0" smtClean="0"/>
              <a:t>the Back-propagation </a:t>
            </a:r>
            <a:r>
              <a:rPr lang="en-IN" sz="2400" dirty="0"/>
              <a:t>technique called Back-propagation Through Time or BPTT.</a:t>
            </a:r>
          </a:p>
        </p:txBody>
      </p:sp>
    </p:spTree>
    <p:extLst>
      <p:ext uri="{BB962C8B-B14F-4D97-AF65-F5344CB8AC3E}">
        <p14:creationId xmlns:p14="http://schemas.microsoft.com/office/powerpoint/2010/main" val="372374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GRADIENT</a:t>
            </a:r>
            <a:r>
              <a:rPr lang="en-IN" dirty="0" smtClean="0"/>
              <a:t> PROBLEM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2057400"/>
            <a:ext cx="12039600" cy="46481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dirty="0" smtClean="0"/>
              <a:t> When </a:t>
            </a:r>
            <a:r>
              <a:rPr lang="en-IN" sz="2400" dirty="0"/>
              <a:t>Back-propagation is used in very deep neural networks and in unrolled recurrent </a:t>
            </a:r>
            <a:r>
              <a:rPr lang="en-IN" sz="2400" dirty="0" smtClean="0"/>
              <a:t>neural networks</a:t>
            </a:r>
            <a:r>
              <a:rPr lang="en-IN" sz="2400" dirty="0"/>
              <a:t>, the gradients that are calculated in order to update the weights can become unstable</a:t>
            </a:r>
            <a:r>
              <a:rPr lang="en-IN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 smtClean="0"/>
              <a:t> They </a:t>
            </a:r>
            <a:r>
              <a:rPr lang="en-IN" sz="2400" dirty="0"/>
              <a:t>can become very large numbers called </a:t>
            </a:r>
            <a:r>
              <a:rPr lang="en-IN" sz="2400" b="1" dirty="0" smtClean="0">
                <a:solidFill>
                  <a:srgbClr val="FFC000"/>
                </a:solidFill>
              </a:rPr>
              <a:t>Exploding gradients</a:t>
            </a:r>
            <a:r>
              <a:rPr lang="en-IN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 smtClean="0"/>
              <a:t> or it become very </a:t>
            </a:r>
            <a:r>
              <a:rPr lang="en-IN" sz="2400" dirty="0"/>
              <a:t>small numbers </a:t>
            </a:r>
            <a:r>
              <a:rPr lang="en-IN" sz="2400" dirty="0" smtClean="0"/>
              <a:t>called the </a:t>
            </a:r>
            <a:r>
              <a:rPr lang="en-IN" sz="2400" b="1" dirty="0">
                <a:solidFill>
                  <a:srgbClr val="FFC000"/>
                </a:solidFill>
              </a:rPr>
              <a:t>V</a:t>
            </a:r>
            <a:r>
              <a:rPr lang="en-IN" sz="2400" b="1" dirty="0" smtClean="0">
                <a:solidFill>
                  <a:srgbClr val="FFC000"/>
                </a:solidFill>
              </a:rPr>
              <a:t>anishing Gradient</a:t>
            </a:r>
            <a:r>
              <a:rPr lang="en-IN" sz="2400" dirty="0" smtClean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338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SIMPLE</a:t>
            </a:r>
            <a:r>
              <a:rPr lang="en-IN" dirty="0" smtClean="0"/>
              <a:t> RNN (UNROLLED)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133600"/>
            <a:ext cx="117348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3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VANISHING </a:t>
            </a:r>
            <a:r>
              <a:rPr lang="en-IN" dirty="0" smtClean="0">
                <a:solidFill>
                  <a:srgbClr val="FFC000"/>
                </a:solidFill>
              </a:rPr>
              <a:t>GRADIENT PROBLEM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28825"/>
            <a:ext cx="118110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5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rgbClr val="FFC000"/>
                </a:solidFill>
              </a:rPr>
              <a:t>RNN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209800"/>
            <a:ext cx="11811000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 </a:t>
            </a:r>
            <a:r>
              <a:rPr lang="en-IN" sz="2400" dirty="0"/>
              <a:t>Recurrent Neural Network(RNN) are a type of Neural Network where the output from previous step are fed as input to the current step</a:t>
            </a:r>
            <a:r>
              <a:rPr lang="en-IN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/>
              <a:t>In traditional neural networks, all the inputs and outputs are independent of each other, but in cases like when it is required to predict the next word of a sentence, the previous words are required and hence there is a need to remember the previous words.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897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EXPLODING </a:t>
            </a:r>
            <a:r>
              <a:rPr lang="en-IN" dirty="0" smtClean="0">
                <a:solidFill>
                  <a:srgbClr val="FFC000"/>
                </a:solidFill>
              </a:rPr>
              <a:t>GRADIENT PROBLEM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10972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5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VANILLA </a:t>
            </a:r>
            <a:r>
              <a:rPr lang="en-IN" dirty="0" smtClean="0">
                <a:solidFill>
                  <a:schemeClr val="bg1"/>
                </a:solidFill>
              </a:rPr>
              <a:t>RNN GRADIENT FLOW </a:t>
            </a:r>
            <a:r>
              <a:rPr lang="en-IN" dirty="0" smtClean="0">
                <a:solidFill>
                  <a:srgbClr val="FFC000"/>
                </a:solidFill>
              </a:rPr>
              <a:t>- </a:t>
            </a:r>
            <a:r>
              <a:rPr lang="en-IN" dirty="0">
                <a:solidFill>
                  <a:srgbClr val="FFC000"/>
                </a:solidFill>
              </a:rPr>
              <a:t>RNN </a:t>
            </a:r>
            <a:r>
              <a:rPr lang="en-IN" dirty="0" smtClean="0">
                <a:solidFill>
                  <a:srgbClr val="FFC000"/>
                </a:solidFill>
              </a:rPr>
              <a:t>CELL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62200"/>
            <a:ext cx="1209675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30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VANILLA </a:t>
            </a:r>
            <a:r>
              <a:rPr lang="en-IN" dirty="0" smtClean="0">
                <a:solidFill>
                  <a:srgbClr val="FFC000"/>
                </a:solidFill>
              </a:rPr>
              <a:t>RNN GRADIENT FLOW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93628"/>
            <a:ext cx="12296775" cy="453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7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25400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LSTM</a:t>
            </a:r>
            <a:r>
              <a:rPr lang="en-IN" dirty="0" smtClean="0"/>
              <a:t> – LONG SHORT TERM MEMORY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2209800"/>
            <a:ext cx="11811000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dirty="0" smtClean="0"/>
              <a:t> LSTMs </a:t>
            </a:r>
            <a:r>
              <a:rPr lang="en-IN" sz="2400" dirty="0"/>
              <a:t>are explicitly designed to avoid the long-term dependency problem. </a:t>
            </a:r>
            <a:endParaRPr lang="en-IN" sz="2400" dirty="0" smtClean="0"/>
          </a:p>
          <a:p>
            <a:pPr>
              <a:lnSpc>
                <a:spcPct val="150000"/>
              </a:lnSpc>
            </a:pPr>
            <a:endParaRPr lang="en-IN" sz="2400" dirty="0" smtClean="0"/>
          </a:p>
          <a:p>
            <a:pPr>
              <a:lnSpc>
                <a:spcPct val="150000"/>
              </a:lnSpc>
            </a:pPr>
            <a:r>
              <a:rPr lang="en-IN" sz="2400" dirty="0" smtClean="0"/>
              <a:t> well-suited </a:t>
            </a:r>
            <a:r>
              <a:rPr lang="en-IN" sz="2400" dirty="0"/>
              <a:t>to classifying, processing and making predictions based on time series data, since there can be lags of unknown duration between important events in a time series</a:t>
            </a:r>
            <a:r>
              <a:rPr lang="en-IN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IN" sz="2400" dirty="0" smtClean="0"/>
          </a:p>
          <a:p>
            <a:pPr>
              <a:lnSpc>
                <a:spcPct val="150000"/>
              </a:lnSpc>
            </a:pPr>
            <a:r>
              <a:rPr lang="en-IN" sz="2400" dirty="0" smtClean="0"/>
              <a:t> It developed </a:t>
            </a:r>
            <a:r>
              <a:rPr lang="en-IN" sz="2400" dirty="0"/>
              <a:t>to deal with the exploding and vanishing gradient problems that can be encountered when training traditional RNNs. </a:t>
            </a:r>
          </a:p>
        </p:txBody>
      </p:sp>
    </p:spTree>
    <p:extLst>
      <p:ext uri="{BB962C8B-B14F-4D97-AF65-F5344CB8AC3E}">
        <p14:creationId xmlns:p14="http://schemas.microsoft.com/office/powerpoint/2010/main" val="15664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LSTM</a:t>
            </a:r>
            <a:r>
              <a:rPr lang="en-IN" dirty="0" smtClean="0"/>
              <a:t> – LONG SHORT MEMORY CELL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5" y="2057400"/>
            <a:ext cx="7086296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070100"/>
            <a:ext cx="4800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LSTM – </a:t>
            </a:r>
            <a:r>
              <a:rPr lang="en-IN" dirty="0" smtClean="0">
                <a:solidFill>
                  <a:srgbClr val="FFC000"/>
                </a:solidFill>
              </a:rPr>
              <a:t>FOUR STATES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209801"/>
            <a:ext cx="11811000" cy="40385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FC000"/>
                </a:solidFill>
              </a:rPr>
              <a:t>Forget Gate</a:t>
            </a:r>
            <a:r>
              <a:rPr lang="en-IN" sz="2400" dirty="0"/>
              <a:t>: conditionally decides what information to discard from the unit</a:t>
            </a:r>
            <a:r>
              <a:rPr lang="en-IN" sz="2400" dirty="0" smtClean="0"/>
              <a:t>.</a:t>
            </a: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FC000"/>
                </a:solidFill>
              </a:rPr>
              <a:t>Input Gate</a:t>
            </a:r>
            <a:r>
              <a:rPr lang="en-IN" sz="2400" dirty="0"/>
              <a:t>: conditionally decides which values from the input to update the </a:t>
            </a:r>
            <a:r>
              <a:rPr lang="en-IN" sz="2400" dirty="0" smtClean="0"/>
              <a:t>memory state.</a:t>
            </a:r>
          </a:p>
          <a:p>
            <a:pPr>
              <a:lnSpc>
                <a:spcPct val="150000"/>
              </a:lnSpc>
            </a:pPr>
            <a:r>
              <a:rPr lang="en-IN" sz="2400" b="1" dirty="0" smtClean="0">
                <a:solidFill>
                  <a:srgbClr val="FFC000"/>
                </a:solidFill>
              </a:rPr>
              <a:t>Gate </a:t>
            </a:r>
            <a:r>
              <a:rPr lang="en-IN" sz="2400" b="1" dirty="0" err="1" smtClean="0">
                <a:solidFill>
                  <a:srgbClr val="FFC000"/>
                </a:solidFill>
              </a:rPr>
              <a:t>Gate</a:t>
            </a:r>
            <a:r>
              <a:rPr lang="en-IN" sz="2400" b="1" dirty="0" smtClean="0">
                <a:solidFill>
                  <a:srgbClr val="FFC000"/>
                </a:solidFill>
              </a:rPr>
              <a:t> </a:t>
            </a:r>
            <a:r>
              <a:rPr lang="en-IN" sz="2400" dirty="0" smtClean="0"/>
              <a:t>: decides how much to write to cell</a:t>
            </a: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FC000"/>
                </a:solidFill>
              </a:rPr>
              <a:t>Output Gate</a:t>
            </a:r>
            <a:r>
              <a:rPr lang="en-IN" sz="2400" dirty="0"/>
              <a:t>: conditionally decides what to output based on input and the memory </a:t>
            </a:r>
            <a:r>
              <a:rPr lang="en-IN" sz="2400" dirty="0" smtClean="0"/>
              <a:t>of the </a:t>
            </a:r>
            <a:r>
              <a:rPr lang="en-IN" sz="2400" dirty="0"/>
              <a:t>unit.</a:t>
            </a:r>
            <a:endParaRPr lang="en-IN" sz="2400" dirty="0" smtClean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489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LSTM – </a:t>
            </a:r>
            <a:r>
              <a:rPr lang="en-IN" dirty="0" smtClean="0">
                <a:solidFill>
                  <a:srgbClr val="FFC000"/>
                </a:solidFill>
              </a:rPr>
              <a:t>GRADIENT FLOW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85965"/>
            <a:ext cx="11887200" cy="4733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33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8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5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GRU </a:t>
            </a:r>
            <a:r>
              <a:rPr lang="en-IN" dirty="0" smtClean="0"/>
              <a:t>– GATED RECURRENT UNIT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2209800"/>
            <a:ext cx="11811000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200" dirty="0" smtClean="0"/>
              <a:t> </a:t>
            </a:r>
            <a:r>
              <a:rPr lang="en-IN" sz="2200" dirty="0" smtClean="0"/>
              <a:t>GRU is the newer generation of RNN network.</a:t>
            </a:r>
            <a:endParaRPr lang="en-IN" sz="2200" dirty="0" smtClean="0"/>
          </a:p>
          <a:p>
            <a:pPr>
              <a:lnSpc>
                <a:spcPct val="150000"/>
              </a:lnSpc>
            </a:pPr>
            <a:r>
              <a:rPr lang="en-IN" sz="2200" dirty="0" smtClean="0"/>
              <a:t> </a:t>
            </a:r>
            <a:r>
              <a:rPr lang="en-IN" sz="2200" dirty="0" smtClean="0"/>
              <a:t>Here we don’t have the cell gate </a:t>
            </a:r>
            <a:r>
              <a:rPr lang="en-IN" sz="2200" dirty="0" smtClean="0"/>
              <a:t>and it’s using the hidden state to share the information instead.</a:t>
            </a:r>
          </a:p>
          <a:p>
            <a:pPr>
              <a:lnSpc>
                <a:spcPct val="150000"/>
              </a:lnSpc>
            </a:pPr>
            <a:r>
              <a:rPr lang="en-IN" sz="2200" dirty="0"/>
              <a:t> </a:t>
            </a:r>
            <a:r>
              <a:rPr lang="en-IN" sz="2200" dirty="0" smtClean="0"/>
              <a:t>Here it’s less tensor operation so that it’s faster </a:t>
            </a:r>
            <a:r>
              <a:rPr lang="en-IN" sz="2200" dirty="0" smtClean="0"/>
              <a:t>&amp; efficient than LSTM. </a:t>
            </a:r>
            <a:endParaRPr lang="en-IN" sz="2200" dirty="0"/>
          </a:p>
          <a:p>
            <a:pPr>
              <a:lnSpc>
                <a:spcPct val="150000"/>
              </a:lnSpc>
            </a:pPr>
            <a:r>
              <a:rPr lang="en-IN" sz="2200" dirty="0" smtClean="0"/>
              <a:t> As like LSTM, GRU also not able to handle the long-term dependencies.</a:t>
            </a:r>
          </a:p>
          <a:p>
            <a:pPr>
              <a:lnSpc>
                <a:spcPct val="150000"/>
              </a:lnSpc>
            </a:pPr>
            <a:r>
              <a:rPr lang="en-IN" sz="2200" dirty="0" smtClean="0"/>
              <a:t> </a:t>
            </a:r>
            <a:r>
              <a:rPr lang="en-IN" sz="2200" b="1" dirty="0" smtClean="0">
                <a:solidFill>
                  <a:srgbClr val="FFC000"/>
                </a:solidFill>
              </a:rPr>
              <a:t>Update Gate </a:t>
            </a:r>
            <a:r>
              <a:rPr lang="en-IN" sz="2200" dirty="0" smtClean="0"/>
              <a:t>– It’s like input gate of LSTM (</a:t>
            </a:r>
            <a:r>
              <a:rPr lang="en-IN" sz="2200" dirty="0" err="1" smtClean="0"/>
              <a:t>i.e</a:t>
            </a:r>
            <a:r>
              <a:rPr lang="en-IN" sz="2200" dirty="0" smtClean="0"/>
              <a:t>) what’re valid information that needs to be updated into cart.</a:t>
            </a:r>
          </a:p>
          <a:p>
            <a:pPr>
              <a:lnSpc>
                <a:spcPct val="150000"/>
              </a:lnSpc>
            </a:pPr>
            <a:r>
              <a:rPr lang="en-IN" sz="2200" b="1" dirty="0" smtClean="0">
                <a:solidFill>
                  <a:srgbClr val="FFC000"/>
                </a:solidFill>
              </a:rPr>
              <a:t>Reset Gate </a:t>
            </a:r>
            <a:r>
              <a:rPr lang="en-IN" sz="2200" dirty="0" smtClean="0"/>
              <a:t>– It’s throwing away invalid data which not serves the enough information.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2360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FEED FORWARD </a:t>
            </a:r>
            <a:r>
              <a:rPr lang="en-IN" dirty="0" smtClean="0">
                <a:solidFill>
                  <a:srgbClr val="FFC000"/>
                </a:solidFill>
              </a:rPr>
              <a:t>NETWORK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33600"/>
            <a:ext cx="11785600" cy="462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4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LSTM </a:t>
            </a:r>
            <a:r>
              <a:rPr lang="en-IN" dirty="0" err="1" smtClean="0"/>
              <a:t>vs</a:t>
            </a:r>
            <a:r>
              <a:rPr lang="en-IN" dirty="0" smtClean="0"/>
              <a:t> GRU </a:t>
            </a:r>
            <a:r>
              <a:rPr lang="en-IN" dirty="0" smtClean="0"/>
              <a:t>– </a:t>
            </a:r>
            <a:r>
              <a:rPr lang="en-IN" dirty="0" smtClean="0">
                <a:solidFill>
                  <a:srgbClr val="FFC000"/>
                </a:solidFill>
              </a:rPr>
              <a:t>STATE LEVEL DIFFERENCE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5101"/>
            <a:ext cx="12115800" cy="4792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05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429199"/>
          </a:xfrm>
        </p:spPr>
        <p:txBody>
          <a:bodyPr/>
          <a:lstStyle/>
          <a:p>
            <a:r>
              <a:rPr lang="en-IN" dirty="0" smtClean="0"/>
              <a:t>APPLICATIONS OF RNN</a:t>
            </a:r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5334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867400"/>
            <a:ext cx="54102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981200"/>
            <a:ext cx="4876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648325"/>
            <a:ext cx="5029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7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FOR </a:t>
            </a:r>
            <a:r>
              <a:rPr lang="en-IN" dirty="0" smtClean="0">
                <a:solidFill>
                  <a:srgbClr val="FFC000"/>
                </a:solidFill>
              </a:rPr>
              <a:t>IMAGE CLASSIFICATION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12039600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529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0"/>
            <a:ext cx="10334625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65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12115800" cy="714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1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25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0"/>
            <a:ext cx="10039350" cy="700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5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0"/>
            <a:ext cx="10687050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3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12506325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5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121920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8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WHY</a:t>
            </a:r>
            <a:r>
              <a:rPr lang="en-IN" dirty="0" smtClean="0"/>
              <a:t> RNN NOW?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81200"/>
            <a:ext cx="11506200" cy="4807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3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IMAGE CAPTIONING </a:t>
            </a:r>
            <a:r>
              <a:rPr lang="en-IN" dirty="0" smtClean="0"/>
              <a:t>WITH ATTENTION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33600"/>
            <a:ext cx="11963400" cy="466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SOFT </a:t>
            </a:r>
            <a:r>
              <a:rPr lang="en-IN" dirty="0" err="1" smtClean="0">
                <a:solidFill>
                  <a:srgbClr val="FFC000"/>
                </a:solidFill>
              </a:rPr>
              <a:t>vs</a:t>
            </a:r>
            <a:r>
              <a:rPr lang="en-IN" dirty="0" smtClean="0">
                <a:solidFill>
                  <a:srgbClr val="FFC000"/>
                </a:solidFill>
              </a:rPr>
              <a:t> HARD </a:t>
            </a:r>
            <a:r>
              <a:rPr lang="en-IN" dirty="0" smtClean="0"/>
              <a:t>ATTENTION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7391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33600"/>
            <a:ext cx="46101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5400"/>
            <a:ext cx="12146818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3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429199"/>
          </a:xfrm>
        </p:spPr>
        <p:txBody>
          <a:bodyPr/>
          <a:lstStyle/>
          <a:p>
            <a:r>
              <a:rPr lang="en-IN" dirty="0" smtClean="0"/>
              <a:t>What </a:t>
            </a:r>
            <a:endParaRPr lang="en-IN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85542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20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3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752600" y="3048000"/>
            <a:ext cx="7772400" cy="304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4400" b="1" dirty="0" smtClean="0"/>
              <a:t>SENTIMENT ANALYSIS</a:t>
            </a:r>
          </a:p>
          <a:p>
            <a:pPr>
              <a:buNone/>
            </a:pPr>
            <a:r>
              <a:rPr lang="en" sz="3600" b="1" dirty="0" smtClean="0"/>
              <a:t>SARCASM DETECTION</a:t>
            </a:r>
            <a:endParaRPr lang="en" sz="3600" b="1" dirty="0"/>
          </a:p>
        </p:txBody>
      </p:sp>
    </p:spTree>
    <p:extLst>
      <p:ext uri="{BB962C8B-B14F-4D97-AF65-F5344CB8AC3E}">
        <p14:creationId xmlns:p14="http://schemas.microsoft.com/office/powerpoint/2010/main" val="31109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 idx="4294967295"/>
          </p:nvPr>
        </p:nvSpPr>
        <p:spPr>
          <a:xfrm>
            <a:off x="1981200" y="3183926"/>
            <a:ext cx="8229600" cy="764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6000" dirty="0"/>
              <a:t>Its time for  </a:t>
            </a:r>
            <a:r>
              <a:rPr lang="en" sz="6000" dirty="0">
                <a:solidFill>
                  <a:srgbClr val="FFC800"/>
                </a:solidFill>
              </a:rPr>
              <a:t>Action!</a:t>
            </a:r>
          </a:p>
        </p:txBody>
      </p:sp>
      <p:sp>
        <p:nvSpPr>
          <p:cNvPr id="118" name="Shape 118"/>
          <p:cNvSpPr/>
          <p:nvPr/>
        </p:nvSpPr>
        <p:spPr>
          <a:xfrm>
            <a:off x="5503200" y="4415352"/>
            <a:ext cx="11856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027" name="Picture 3" descr="F:\Petramount\Courses\Machine Learning\7220-smiling-face-with-sunglas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473612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7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ctrTitle" idx="4294967295"/>
          </p:nvPr>
        </p:nvSpPr>
        <p:spPr>
          <a:xfrm>
            <a:off x="2057400" y="2057400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/>
              <a:t>THANKS!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subTitle" idx="4294967295"/>
          </p:nvPr>
        </p:nvSpPr>
        <p:spPr>
          <a:xfrm>
            <a:off x="2321700" y="3434695"/>
            <a:ext cx="6593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 dirty="0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</a:p>
        </p:txBody>
      </p:sp>
      <p:sp>
        <p:nvSpPr>
          <p:cNvPr id="343" name="Shape 343"/>
          <p:cNvSpPr/>
          <p:nvPr/>
        </p:nvSpPr>
        <p:spPr>
          <a:xfrm>
            <a:off x="2667000" y="4419600"/>
            <a:ext cx="60167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37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619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2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YEAH….</a:t>
            </a:r>
            <a:r>
              <a:rPr lang="en-IN" dirty="0" smtClean="0">
                <a:solidFill>
                  <a:srgbClr val="FFC000"/>
                </a:solidFill>
              </a:rPr>
              <a:t>IT’S RNN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3429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36800"/>
            <a:ext cx="4273907" cy="4383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24100"/>
            <a:ext cx="3886200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RECURRENT </a:t>
            </a:r>
            <a:r>
              <a:rPr lang="en-IN" dirty="0" smtClean="0">
                <a:solidFill>
                  <a:srgbClr val="FFC000"/>
                </a:solidFill>
              </a:rPr>
              <a:t>NEURAL NETWORK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25019"/>
            <a:ext cx="11887200" cy="4832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63119"/>
            <a:ext cx="5410200" cy="1442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63118"/>
            <a:ext cx="3505200" cy="47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RNN </a:t>
            </a:r>
            <a:r>
              <a:rPr lang="en-IN" dirty="0">
                <a:solidFill>
                  <a:srgbClr val="FFC000"/>
                </a:solidFill>
              </a:rPr>
              <a:t>-</a:t>
            </a:r>
            <a:r>
              <a:rPr lang="en-IN" dirty="0" smtClean="0">
                <a:solidFill>
                  <a:srgbClr val="FFC000"/>
                </a:solidFill>
              </a:rPr>
              <a:t> COMPUTATIONAL GRAPH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9800"/>
            <a:ext cx="118872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RNN </a:t>
            </a:r>
            <a:r>
              <a:rPr lang="en-IN" dirty="0">
                <a:solidFill>
                  <a:srgbClr val="FFC000"/>
                </a:solidFill>
              </a:rPr>
              <a:t>- COMPUTATIONAL GRAPH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11811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1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535</Words>
  <Application>Microsoft Office PowerPoint</Application>
  <PresentationFormat>Custom</PresentationFormat>
  <Paragraphs>69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Montserrat</vt:lpstr>
      <vt:lpstr>Times New Roman</vt:lpstr>
      <vt:lpstr>Open Sans</vt:lpstr>
      <vt:lpstr>Mercutio template</vt:lpstr>
      <vt:lpstr>RNN – Recurrent Neural Network</vt:lpstr>
      <vt:lpstr>WHAT IS RNN ?</vt:lpstr>
      <vt:lpstr>FEED FORWARD NETWORK</vt:lpstr>
      <vt:lpstr>WHY RNN NOW?</vt:lpstr>
      <vt:lpstr>PowerPoint Presentation</vt:lpstr>
      <vt:lpstr>YEAH….IT’S RNN</vt:lpstr>
      <vt:lpstr>RECURRENT NEURAL NETWORK</vt:lpstr>
      <vt:lpstr>RNN - COMPUTATIONAL GRAPH</vt:lpstr>
      <vt:lpstr>RNN - COMPUTATIONAL GRAPH</vt:lpstr>
      <vt:lpstr>RNN - COMPUTATIONAL GRAPH</vt:lpstr>
      <vt:lpstr>WHY TANH FUNCTION ?</vt:lpstr>
      <vt:lpstr>TYPES OF RECURRENT NEURAL NETWORK</vt:lpstr>
      <vt:lpstr>PowerPoint Presentation</vt:lpstr>
      <vt:lpstr>PowerPoint Presentation</vt:lpstr>
      <vt:lpstr>PowerPoint Presentation</vt:lpstr>
      <vt:lpstr>GRADIENT PROBLEM</vt:lpstr>
      <vt:lpstr>GRADIENT PROBLEM</vt:lpstr>
      <vt:lpstr>SIMPLE RNN (UNROLLED)</vt:lpstr>
      <vt:lpstr>VANISHING GRADIENT PROBLEM</vt:lpstr>
      <vt:lpstr>EXPLODING GRADIENT PROBLEM</vt:lpstr>
      <vt:lpstr>VANILLA RNN GRADIENT FLOW - RNN CELL</vt:lpstr>
      <vt:lpstr>VANILLA RNN GRADIENT FLOW</vt:lpstr>
      <vt:lpstr>PowerPoint Presentation</vt:lpstr>
      <vt:lpstr>LSTM – LONG SHORT TERM MEMORY</vt:lpstr>
      <vt:lpstr>LSTM – LONG SHORT MEMORY CELL</vt:lpstr>
      <vt:lpstr>LSTM – FOUR STATES</vt:lpstr>
      <vt:lpstr>LSTM – GRADIENT FLOW</vt:lpstr>
      <vt:lpstr>PowerPoint Presentation</vt:lpstr>
      <vt:lpstr>GRU – GATED RECURRENT UNIT</vt:lpstr>
      <vt:lpstr>LSTM vs GRU – STATE LEVEL DIFFERENCE</vt:lpstr>
      <vt:lpstr>APPLICATIONS OF RNN</vt:lpstr>
      <vt:lpstr>RNN FOR IMAGE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CAPTIONING WITH ATTENTION</vt:lpstr>
      <vt:lpstr>SOFT vs HARD ATTENTION</vt:lpstr>
      <vt:lpstr>PowerPoint Presentation</vt:lpstr>
      <vt:lpstr>What </vt:lpstr>
      <vt:lpstr>PowerPoint Presentation</vt:lpstr>
      <vt:lpstr>PowerPoint Presentation</vt:lpstr>
      <vt:lpstr>Its time for  Action!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Deepan Raj</dc:creator>
  <cp:lastModifiedBy>dell</cp:lastModifiedBy>
  <cp:revision>247</cp:revision>
  <dcterms:modified xsi:type="dcterms:W3CDTF">2023-10-15T18:43:51Z</dcterms:modified>
</cp:coreProperties>
</file>